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14" r:id="rId2"/>
    <p:sldMasterId id="2147483716" r:id="rId3"/>
    <p:sldMasterId id="214748372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693400" cy="7561263"/>
  <p:notesSz cx="7099300" cy="10234613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512" y="-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CCFD-A0DE-483D-92D9-E0B731C568FD}" type="datetimeFigureOut">
              <a:rPr lang="en-US" smtClean="0"/>
              <a:pPr/>
              <a:t>01/09/14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F105-5732-4520-99D7-63EE3BA4D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363538" y="3663950"/>
            <a:ext cx="10051472" cy="1962150"/>
          </a:xfrm>
          <a:prstGeom prst="rect">
            <a:avLst/>
          </a:prstGeom>
        </p:spPr>
        <p:txBody>
          <a:bodyPr vert="horz" lIns="36000" tIns="0" rIns="36000" bIns="45720" rtlCol="0">
            <a:normAutofit/>
          </a:bodyPr>
          <a:lstStyle>
            <a:lvl1pPr marL="0" indent="0" algn="ctr">
              <a:buNone/>
              <a:defRPr sz="2000"/>
            </a:lvl1pPr>
            <a:lvl2pPr marL="252000" indent="0" algn="ctr">
              <a:buNone/>
              <a:defRPr sz="1600"/>
            </a:lvl2pPr>
            <a:lvl3pPr marL="495236" indent="0" algn="ctr">
              <a:buNone/>
              <a:defRPr sz="1600"/>
            </a:lvl3pPr>
            <a:lvl4pPr marL="747236" indent="0" algn="ctr">
              <a:buNone/>
              <a:defRPr sz="1600"/>
            </a:lvl4pPr>
            <a:lvl5pPr marL="999236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328614" y="2282788"/>
            <a:ext cx="10056811" cy="1327311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6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 noChangeAspect="1"/>
          </p:cNvSpPr>
          <p:nvPr>
            <p:ph sz="quarter" idx="18"/>
          </p:nvPr>
        </p:nvSpPr>
        <p:spPr>
          <a:xfrm>
            <a:off x="5959100" y="798513"/>
            <a:ext cx="3823450" cy="287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 noChangeAspect="1"/>
          </p:cNvSpPr>
          <p:nvPr>
            <p:ph sz="quarter" idx="19"/>
          </p:nvPr>
        </p:nvSpPr>
        <p:spPr>
          <a:xfrm>
            <a:off x="891800" y="3732499"/>
            <a:ext cx="3823450" cy="287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 noChangeAspect="1"/>
          </p:cNvSpPr>
          <p:nvPr>
            <p:ph sz="quarter" idx="20"/>
          </p:nvPr>
        </p:nvSpPr>
        <p:spPr>
          <a:xfrm>
            <a:off x="891800" y="798513"/>
            <a:ext cx="3823450" cy="287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8"/>
          <p:cNvSpPr>
            <a:spLocks noGrp="1" noChangeAspect="1"/>
          </p:cNvSpPr>
          <p:nvPr>
            <p:ph sz="quarter" idx="22"/>
          </p:nvPr>
        </p:nvSpPr>
        <p:spPr>
          <a:xfrm>
            <a:off x="5959100" y="3732499"/>
            <a:ext cx="3823450" cy="287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287734"/>
            <a:ext cx="10056811" cy="4300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AE52-E6C5-43BA-A396-0C767C2000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/>
          </p:cNvSpPr>
          <p:nvPr userDrawn="1"/>
        </p:nvSpPr>
        <p:spPr>
          <a:xfrm>
            <a:off x="5499194" y="5761831"/>
            <a:ext cx="5029106" cy="838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Beijing Office</a:t>
            </a:r>
          </a:p>
          <a:p>
            <a:pPr algn="r"/>
            <a:r>
              <a: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3607-09 Soho Nexus Center,</a:t>
            </a:r>
          </a:p>
          <a:p>
            <a:pPr algn="r"/>
            <a:r>
              <a: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19A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Dongsanhuan Beilu, Beijing 100020</a:t>
            </a:r>
            <a:endParaRPr lang="en-US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Tel: +86 10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8454</a:t>
            </a:r>
            <a:r>
              <a: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9987  |  Fax: +86 10 8454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9984</a:t>
            </a:r>
            <a:endParaRPr lang="en-US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317594" y="5761940"/>
            <a:ext cx="5029106" cy="838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dirty="0" smtClean="0">
                <a:latin typeface="+mn-lt"/>
              </a:rPr>
              <a:t>Head Office</a:t>
            </a:r>
          </a:p>
          <a:p>
            <a:pPr algn="l"/>
            <a:r>
              <a:rPr lang="en-US" sz="1400" b="0" dirty="0" smtClean="0">
                <a:latin typeface="+mn-lt"/>
              </a:rPr>
              <a:t>Suite 3101, Central Plaza</a:t>
            </a:r>
          </a:p>
          <a:p>
            <a:pPr algn="l"/>
            <a:r>
              <a:rPr lang="en-US" sz="1400" b="0" dirty="0" smtClean="0">
                <a:latin typeface="+mn-lt"/>
              </a:rPr>
              <a:t>18, Harbour Road, Wanchai, Hong Kong</a:t>
            </a:r>
          </a:p>
          <a:p>
            <a:pPr algn="l"/>
            <a:r>
              <a:rPr lang="en-US" sz="1400" b="0" dirty="0" smtClean="0">
                <a:latin typeface="+mn-lt"/>
              </a:rPr>
              <a:t>Tel: +852 2869 8363  </a:t>
            </a:r>
            <a:r>
              <a:rPr lang="en-US" sz="1400" b="0" dirty="0" smtClean="0"/>
              <a:t>|   </a:t>
            </a:r>
            <a:r>
              <a:rPr lang="en-US" sz="1400" b="0" dirty="0" smtClean="0">
                <a:latin typeface="+mn-lt"/>
              </a:rPr>
              <a:t>Fax: +852 2869 8131</a:t>
            </a:r>
          </a:p>
        </p:txBody>
      </p:sp>
    </p:spTree>
    <p:extLst>
      <p:ext uri="{BB962C8B-B14F-4D97-AF65-F5344CB8AC3E}">
        <p14:creationId xmlns:p14="http://schemas.microsoft.com/office/powerpoint/2010/main" val="261473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SCB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55900" y="3246438"/>
            <a:ext cx="5181600" cy="1295400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spcBef>
                <a:spcPct val="20000"/>
              </a:spcBef>
              <a:buNone/>
              <a:defRPr lang="en-US" sz="3600" b="1" kern="1200" dirty="0" smtClean="0">
                <a:solidFill>
                  <a:schemeClr val="tx1"/>
                </a:solidFill>
                <a:latin typeface="Myriad Pro Light SemiCond" pitchFamily="34" charset="0"/>
                <a:ea typeface="+mn-ea"/>
                <a:cs typeface="Myriad Pro Semibold Cond"/>
              </a:defRPr>
            </a:lvl1pPr>
          </a:lstStyle>
          <a:p>
            <a:pPr lvl="0"/>
            <a:r>
              <a:rPr lang="en-US" dirty="0" smtClean="0"/>
              <a:t>Title </a:t>
            </a:r>
          </a:p>
          <a:p>
            <a:pPr lvl="0"/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700" y="4922838"/>
            <a:ext cx="2286000" cy="381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Month	Year</a:t>
            </a:r>
            <a:endParaRPr lang="en-US" dirty="0"/>
          </a:p>
        </p:txBody>
      </p:sp>
      <p:sp>
        <p:nvSpPr>
          <p:cNvPr id="2" name="Content Placeholder 3"/>
          <p:cNvSpPr txBox="1">
            <a:spLocks/>
          </p:cNvSpPr>
          <p:nvPr userDrawn="1"/>
        </p:nvSpPr>
        <p:spPr>
          <a:xfrm>
            <a:off x="3441700" y="2485231"/>
            <a:ext cx="3810000" cy="4572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latin typeface="Myriad Pro SemiCond" pitchFamily="34" charset="0"/>
                <a:cs typeface="Myriad Pro Semibold Cond"/>
              </a:rPr>
              <a:t>Quarterly Strategy Chartbook</a:t>
            </a:r>
            <a:endParaRPr lang="en-US" sz="2000" dirty="0">
              <a:latin typeface="Myriad Pro SemiCond" pitchFamily="34" charset="0"/>
              <a:cs typeface="Myriad Pro Semibold Cond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36516" y="3094831"/>
            <a:ext cx="1420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36516" y="4734655"/>
            <a:ext cx="1420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SCB 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/>
          </p:cNvSpPr>
          <p:nvPr userDrawn="1"/>
        </p:nvSpPr>
        <p:spPr>
          <a:xfrm>
            <a:off x="2240788" y="2942431"/>
            <a:ext cx="2743199" cy="1523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dirty="0" smtClean="0">
                <a:latin typeface="Myriad Pro SemiCond" pitchFamily="34" charset="0"/>
              </a:rPr>
              <a:t>Gavekal Capital, LLC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1099 18th Street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Suite 2780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Denver, CO 80202</a:t>
            </a:r>
          </a:p>
          <a:p>
            <a:endParaRPr lang="en-US" sz="1150" b="0" kern="1200" baseline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Tel: +1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303 763 1810</a:t>
            </a:r>
            <a:endParaRPr lang="en-US" sz="1150" b="0" kern="120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Fax: +1 303 763 1811</a:t>
            </a:r>
            <a:endParaRPr lang="en-US" sz="1150" b="0" kern="1200" baseline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sales@gavekal.com</a:t>
            </a:r>
          </a:p>
          <a:p>
            <a:endParaRPr lang="en-US" sz="1150" b="0" kern="1200" dirty="0" smtClean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3" name="Content Placeholder 8"/>
          <p:cNvSpPr txBox="1">
            <a:spLocks/>
          </p:cNvSpPr>
          <p:nvPr userDrawn="1"/>
        </p:nvSpPr>
        <p:spPr>
          <a:xfrm>
            <a:off x="3975101" y="1266031"/>
            <a:ext cx="2743199" cy="1523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dirty="0" smtClean="0">
                <a:latin typeface="Myriad Pro SemiCond" pitchFamily="34" charset="0"/>
              </a:rPr>
              <a:t>Gavekal Ltd Head Office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Suite 3101, Central Plaza</a:t>
            </a:r>
          </a:p>
          <a:p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18, Harbour Road</a:t>
            </a:r>
          </a:p>
          <a:p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Wanchai, Hong Kong</a:t>
            </a:r>
          </a:p>
          <a:p>
            <a:endParaRPr lang="en-US" sz="1150" b="0" kern="1200" baseline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Tel: +852 2869 8363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Fax: +852 2869 8131</a:t>
            </a:r>
            <a:endParaRPr lang="en-US" sz="1150" b="0" kern="1200" baseline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sales@gavekal.com</a:t>
            </a:r>
            <a:endParaRPr lang="en-US" sz="1150" b="0" kern="12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4" name="Content Placeholder 8"/>
          <p:cNvSpPr txBox="1">
            <a:spLocks/>
          </p:cNvSpPr>
          <p:nvPr userDrawn="1"/>
        </p:nvSpPr>
        <p:spPr>
          <a:xfrm>
            <a:off x="5691125" y="2942431"/>
            <a:ext cx="2743199" cy="1523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dirty="0" smtClean="0">
                <a:latin typeface="Myriad Pro SemiCond" pitchFamily="34" charset="0"/>
              </a:rPr>
              <a:t>Gavekal Investments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47, Blvd.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du Prince Henri</a:t>
            </a:r>
          </a:p>
          <a:p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L-1724 Luxembourg</a:t>
            </a:r>
          </a:p>
          <a:p>
            <a:endParaRPr lang="en-US" sz="1150" b="0" kern="1200" baseline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Tel: +352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460300 20</a:t>
            </a:r>
            <a:endParaRPr lang="en-US" sz="1150" b="0" kern="120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Fax: +352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460300 46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sales@gavekal.com</a:t>
            </a:r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3975101" y="4542632"/>
            <a:ext cx="2743199" cy="1523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b="1" kern="1200" dirty="0" smtClean="0">
                <a:solidFill>
                  <a:schemeClr val="tx1"/>
                </a:solidFill>
                <a:latin typeface="Myriad Pro SemiCond" pitchFamily="34" charset="0"/>
              </a:rPr>
              <a:t>Gavekal Dragonomics</a:t>
            </a:r>
          </a:p>
          <a:p>
            <a:r>
              <a:rPr lang="en-US" sz="1150" b="1" kern="1200" dirty="0" smtClean="0">
                <a:solidFill>
                  <a:schemeClr val="tx1"/>
                </a:solidFill>
                <a:latin typeface="Myriad Pro SemiCond" pitchFamily="34" charset="0"/>
              </a:rPr>
              <a:t>China Office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3607-09 Soho Nexus Center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19A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Dongsanhuan Beilu</a:t>
            </a:r>
          </a:p>
          <a:p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Beijing 100020, China</a:t>
            </a:r>
          </a:p>
          <a:p>
            <a:endParaRPr lang="en-US" sz="1150" b="0" kern="1200" baseline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Tel: +86 10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8454</a:t>
            </a:r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 9987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Fax: +86 10 8454</a:t>
            </a:r>
            <a:r>
              <a:rPr lang="en-US" sz="1150" b="0" kern="1200" baseline="0" dirty="0" smtClean="0">
                <a:solidFill>
                  <a:schemeClr val="tx1"/>
                </a:solidFill>
                <a:latin typeface="Myriad Pro SemiCond" pitchFamily="34" charset="0"/>
              </a:rPr>
              <a:t> 9984</a:t>
            </a:r>
          </a:p>
          <a:p>
            <a:r>
              <a:rPr lang="en-US" sz="1150" b="0" kern="1200" dirty="0" smtClean="0">
                <a:solidFill>
                  <a:schemeClr val="tx1"/>
                </a:solidFill>
                <a:latin typeface="Myriad Pro SemiCond" pitchFamily="34" charset="0"/>
              </a:rPr>
              <a:t>sales@gavekal.com</a:t>
            </a:r>
          </a:p>
          <a:p>
            <a:endParaRPr lang="en-US" sz="1150" b="0" kern="12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8915282">
            <a:off x="902763" y="1100502"/>
            <a:ext cx="156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Myriad Pro Light SemiCond" pitchFamily="34" charset="0"/>
              </a:rPr>
              <a:t>www.gavekal.com</a:t>
            </a:r>
            <a:endParaRPr lang="en-US" sz="1400" b="1" dirty="0">
              <a:latin typeface="Myriad Pro Light SemiCond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2100" y="6990556"/>
            <a:ext cx="3790527" cy="402567"/>
          </a:xfrm>
        </p:spPr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7500" y="884238"/>
            <a:ext cx="10058400" cy="5867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/>
            </a:lvl1pPr>
            <a:lvl2pPr>
              <a:buFont typeface="Arial" pitchFamily="34" charset="0"/>
              <a:buChar char="•"/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Wingdings" pitchFamily="2" charset="2"/>
              <a:buChar char="ü"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7500" y="808038"/>
            <a:ext cx="10058400" cy="5943600"/>
          </a:xfrm>
          <a:prstGeom prst="rect">
            <a:avLst/>
          </a:prstGeom>
        </p:spPr>
        <p:txBody>
          <a:bodyPr numCol="2" spcCol="457200"/>
          <a:lstStyle>
            <a:lvl1pPr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2100" y="6990556"/>
            <a:ext cx="3790527" cy="402567"/>
          </a:xfrm>
        </p:spPr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6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2100" y="6990556"/>
            <a:ext cx="3790527" cy="402567"/>
          </a:xfrm>
        </p:spPr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1602700" y="972631"/>
            <a:ext cx="7488000" cy="56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363538" y="918000"/>
            <a:ext cx="7488000" cy="56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idx="1"/>
          </p:nvPr>
        </p:nvSpPr>
        <p:spPr>
          <a:xfrm>
            <a:off x="8004175" y="920749"/>
            <a:ext cx="2381249" cy="5907882"/>
          </a:xfrm>
          <a:prstGeom prst="rect">
            <a:avLst/>
          </a:prstGeom>
        </p:spPr>
        <p:txBody>
          <a:bodyPr vert="horz" lIns="36000" tIns="0" rIns="36000" bIns="45720" rtlCol="0">
            <a:normAutofit/>
          </a:bodyPr>
          <a:lstStyle>
            <a:lvl1pPr marL="0" indent="0" algn="l">
              <a:buFontTx/>
              <a:buNone/>
              <a:defRPr sz="1600"/>
            </a:lvl1pPr>
            <a:lvl2pPr marL="252000" indent="0" algn="l">
              <a:buFont typeface="Arial" pitchFamily="34" charset="0"/>
              <a:buChar char="•"/>
              <a:defRPr sz="1600"/>
            </a:lvl2pPr>
            <a:lvl3pPr marL="495236" indent="0" algn="l">
              <a:buFont typeface="Wingdings" pitchFamily="2" charset="2"/>
              <a:buChar char="Ø"/>
              <a:defRPr sz="1600"/>
            </a:lvl3pPr>
            <a:lvl4pPr marL="747236" indent="0" algn="l">
              <a:buFont typeface="Wingdings" pitchFamily="2" charset="2"/>
              <a:buChar char="ü"/>
              <a:defRPr sz="1600"/>
            </a:lvl4pPr>
            <a:lvl5pPr marL="999236" indent="0" algn="l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72364" y="6523831"/>
            <a:ext cx="7488936" cy="22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06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324000" y="808829"/>
            <a:ext cx="4986000" cy="3742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5394325" y="808830"/>
            <a:ext cx="4986000" cy="3742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idx="1"/>
          </p:nvPr>
        </p:nvSpPr>
        <p:spPr>
          <a:xfrm>
            <a:off x="307975" y="4645025"/>
            <a:ext cx="10051472" cy="2183606"/>
          </a:xfrm>
          <a:prstGeom prst="rect">
            <a:avLst/>
          </a:prstGeom>
        </p:spPr>
        <p:txBody>
          <a:bodyPr vert="horz" lIns="36000" tIns="0" rIns="36000" bIns="45720" rtlCol="0">
            <a:normAutofit/>
          </a:bodyPr>
          <a:lstStyle>
            <a:lvl1pPr marL="0" indent="0">
              <a:buNone/>
              <a:defRPr sz="1600"/>
            </a:lvl1pPr>
            <a:lvl2pPr marL="252000" indent="0" algn="l">
              <a:buFont typeface="Arial" pitchFamily="34" charset="0"/>
              <a:buChar char="•"/>
              <a:defRPr sz="1600"/>
            </a:lvl2pPr>
            <a:lvl3pPr marL="495236" indent="0">
              <a:buFont typeface="Wingdings" pitchFamily="2" charset="2"/>
              <a:buChar char="Ø"/>
              <a:defRPr sz="1600"/>
            </a:lvl3pPr>
            <a:lvl4pPr marL="747236" indent="0">
              <a:buFont typeface="Wingdings" pitchFamily="2" charset="2"/>
              <a:buChar char="ü"/>
              <a:defRPr sz="1600"/>
            </a:lvl4pPr>
            <a:lvl5pPr marL="999236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4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text bottom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324000" y="808829"/>
            <a:ext cx="4986000" cy="3742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5394325" y="808830"/>
            <a:ext cx="4986000" cy="3742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5" name="Text Placeholder 1"/>
          <p:cNvSpPr>
            <a:spLocks noGrp="1"/>
          </p:cNvSpPr>
          <p:nvPr>
            <p:ph idx="1"/>
          </p:nvPr>
        </p:nvSpPr>
        <p:spPr>
          <a:xfrm>
            <a:off x="307974" y="4645025"/>
            <a:ext cx="5002213" cy="2183606"/>
          </a:xfrm>
          <a:prstGeom prst="rect">
            <a:avLst/>
          </a:prstGeom>
        </p:spPr>
        <p:txBody>
          <a:bodyPr vert="horz" lIns="36000" tIns="0" rIns="36000" bIns="45720" rtlCol="0">
            <a:normAutofit/>
          </a:bodyPr>
          <a:lstStyle>
            <a:lvl1pPr marL="0" indent="0" algn="l">
              <a:buNone/>
              <a:defRPr sz="1600"/>
            </a:lvl1pPr>
            <a:lvl2pPr marL="252000" indent="0" algn="l">
              <a:buFont typeface="Arial" pitchFamily="34" charset="0"/>
              <a:buChar char="•"/>
              <a:defRPr sz="1600"/>
            </a:lvl2pPr>
            <a:lvl3pPr marL="495236" indent="0" algn="l">
              <a:buFont typeface="Wingdings" pitchFamily="2" charset="2"/>
              <a:buChar char="Ø"/>
              <a:defRPr sz="1600"/>
            </a:lvl3pPr>
            <a:lvl4pPr marL="747236" indent="0" algn="l">
              <a:buFont typeface="Wingdings" pitchFamily="2" charset="2"/>
              <a:buChar char="ü"/>
              <a:defRPr sz="1600"/>
            </a:lvl4pPr>
            <a:lvl5pPr marL="999236" indent="0" algn="l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"/>
          <p:cNvSpPr>
            <a:spLocks noGrp="1"/>
          </p:cNvSpPr>
          <p:nvPr>
            <p:ph idx="19"/>
          </p:nvPr>
        </p:nvSpPr>
        <p:spPr>
          <a:xfrm>
            <a:off x="5394325" y="4645025"/>
            <a:ext cx="4991100" cy="2183606"/>
          </a:xfrm>
          <a:prstGeom prst="rect">
            <a:avLst/>
          </a:prstGeom>
        </p:spPr>
        <p:txBody>
          <a:bodyPr vert="horz" lIns="36000" tIns="0" rIns="36000" bIns="45720" rtlCol="0">
            <a:normAutofit/>
          </a:bodyPr>
          <a:lstStyle>
            <a:lvl1pPr marL="0" indent="0" algn="l">
              <a:buNone/>
              <a:defRPr sz="1600"/>
            </a:lvl1pPr>
            <a:lvl2pPr marL="252000" indent="0" algn="l">
              <a:buFont typeface="Arial" pitchFamily="34" charset="0"/>
              <a:buChar char="•"/>
              <a:defRPr sz="1600"/>
            </a:lvl2pPr>
            <a:lvl3pPr marL="495236" indent="0" algn="l">
              <a:buFont typeface="Wingdings" pitchFamily="2" charset="2"/>
              <a:buChar char="Ø"/>
              <a:defRPr sz="1600"/>
            </a:lvl3pPr>
            <a:lvl4pPr marL="747236" indent="0" algn="l">
              <a:buFont typeface="Wingdings" pitchFamily="2" charset="2"/>
              <a:buChar char="ü"/>
              <a:defRPr sz="1600"/>
            </a:lvl4pPr>
            <a:lvl5pPr marL="999236" indent="0" algn="l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66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5410800" y="806400"/>
            <a:ext cx="4896000" cy="28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1" name="Content Placeholder 8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385200" y="3799831"/>
            <a:ext cx="4895850" cy="287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2" name="Content Placeholder 8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385200" y="806400"/>
            <a:ext cx="4895850" cy="287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5410800" y="3799831"/>
            <a:ext cx="4896000" cy="28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36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und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363538" y="918000"/>
            <a:ext cx="7488000" cy="56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521528" indent="0">
              <a:buNone/>
              <a:defRPr/>
            </a:lvl2pPr>
            <a:lvl3pPr marL="1043056" indent="0">
              <a:buNone/>
              <a:defRPr/>
            </a:lvl3pPr>
            <a:lvl4pPr marL="1564584" indent="0">
              <a:buNone/>
              <a:defRPr/>
            </a:lvl4pPr>
            <a:lvl5pPr marL="2086112" indent="0">
              <a:buNone/>
              <a:defRPr/>
            </a:lvl5pPr>
          </a:lstStyle>
          <a:p>
            <a:pPr lvl="0"/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idx="1"/>
          </p:nvPr>
        </p:nvSpPr>
        <p:spPr>
          <a:xfrm>
            <a:off x="8004175" y="920749"/>
            <a:ext cx="2381249" cy="5686425"/>
          </a:xfrm>
          <a:prstGeom prst="rect">
            <a:avLst/>
          </a:prstGeom>
        </p:spPr>
        <p:txBody>
          <a:bodyPr vert="horz" lIns="36000" tIns="0" rIns="36000" bIns="45720" rtlCol="0">
            <a:normAutofit/>
          </a:bodyPr>
          <a:lstStyle>
            <a:lvl1pPr marL="0" indent="0" algn="l">
              <a:buFontTx/>
              <a:buNone/>
              <a:defRPr sz="1600"/>
            </a:lvl1pPr>
            <a:lvl2pPr marL="252000" indent="0" algn="l">
              <a:buFont typeface="Arial" pitchFamily="34" charset="0"/>
              <a:buChar char="•"/>
              <a:defRPr sz="1600"/>
            </a:lvl2pPr>
            <a:lvl3pPr marL="495236" indent="0" algn="l">
              <a:buFont typeface="Wingdings" pitchFamily="2" charset="2"/>
              <a:buChar char="Ø"/>
              <a:defRPr sz="1600"/>
            </a:lvl3pPr>
            <a:lvl4pPr marL="747236" indent="0" algn="l">
              <a:buFont typeface="Wingdings" pitchFamily="2" charset="2"/>
              <a:buChar char="ü"/>
              <a:defRPr sz="1600"/>
            </a:lvl4pPr>
            <a:lvl5pPr marL="999236" indent="0" algn="l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24000" y="150210"/>
            <a:ext cx="10056811" cy="430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06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Relationship Id="rId3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Relationship Id="rId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:\08_Gavekal\Redesign2013-14\logos\logo_research.emf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014" y="6971728"/>
            <a:ext cx="2743200" cy="47504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2100" y="7000081"/>
            <a:ext cx="37905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600" b="1" baseline="0">
                <a:solidFill>
                  <a:schemeClr val="tx1"/>
                </a:solidFill>
              </a:defRPr>
            </a:lvl1pPr>
          </a:lstStyle>
          <a:p>
            <a:fld id="{73DAB266-C247-474E-962F-7A4D8E6AD5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7870" y="6828631"/>
            <a:ext cx="10197660" cy="0"/>
            <a:chOff x="241300" y="6828631"/>
            <a:chExt cx="1019766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524560" y="6828631"/>
              <a:ext cx="914400" cy="0"/>
            </a:xfrm>
            <a:prstGeom prst="line">
              <a:avLst/>
            </a:prstGeom>
            <a:ln w="76200">
              <a:solidFill>
                <a:srgbClr val="1E3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10160" y="6828631"/>
              <a:ext cx="91440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1300" y="6828631"/>
              <a:ext cx="7454900" cy="0"/>
            </a:xfrm>
            <a:prstGeom prst="line">
              <a:avLst/>
            </a:prstGeom>
            <a:ln w="76200">
              <a:solidFill>
                <a:srgbClr val="C2D5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95760" y="6828631"/>
              <a:ext cx="914400" cy="0"/>
            </a:xfrm>
            <a:prstGeom prst="line">
              <a:avLst/>
            </a:prstGeom>
            <a:ln w="76200">
              <a:solidFill>
                <a:srgbClr val="0055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247650" y="656431"/>
            <a:ext cx="10198100" cy="0"/>
          </a:xfrm>
          <a:prstGeom prst="line">
            <a:avLst/>
          </a:prstGeom>
          <a:ln w="28575">
            <a:solidFill>
              <a:srgbClr val="C2D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5" r:id="rId2"/>
    <p:sldLayoutId id="2147483684" r:id="rId3"/>
    <p:sldLayoutId id="2147483724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726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1043056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1043056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60764" algn="l" defTabSz="1043056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60764" algn="l" defTabSz="1043056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60764" algn="l" defTabSz="1043056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:\08_Gavekal\Redesign2013-14\logos\logo_research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771" y="2587823"/>
            <a:ext cx="5127859" cy="888008"/>
          </a:xfrm>
          <a:prstGeom prst="rect">
            <a:avLst/>
          </a:prstGeom>
          <a:noFill/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328613" y="6752431"/>
            <a:ext cx="10056812" cy="665075"/>
          </a:xfrm>
          <a:prstGeom prst="rect">
            <a:avLst/>
          </a:prstGeom>
        </p:spPr>
        <p:txBody>
          <a:bodyPr/>
          <a:lstStyle>
            <a:lvl1pPr marL="0" indent="0" algn="ctr" defTabSz="1043056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www.gavekal.com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more information contact sales@gavekal.com</a:t>
            </a:r>
          </a:p>
          <a:p>
            <a:endParaRPr lang="en-US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1300" y="5609431"/>
            <a:ext cx="10197660" cy="0"/>
            <a:chOff x="241300" y="6828631"/>
            <a:chExt cx="10197660" cy="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524560" y="6828631"/>
              <a:ext cx="914400" cy="0"/>
            </a:xfrm>
            <a:prstGeom prst="line">
              <a:avLst/>
            </a:prstGeom>
            <a:ln w="76200">
              <a:solidFill>
                <a:srgbClr val="1E3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610160" y="6828631"/>
              <a:ext cx="91440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1300" y="6828631"/>
              <a:ext cx="7454900" cy="0"/>
            </a:xfrm>
            <a:prstGeom prst="line">
              <a:avLst/>
            </a:prstGeom>
            <a:ln w="76200">
              <a:solidFill>
                <a:srgbClr val="C2D5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95760" y="6828631"/>
              <a:ext cx="914400" cy="0"/>
            </a:xfrm>
            <a:prstGeom prst="line">
              <a:avLst/>
            </a:prstGeom>
            <a:ln w="76200">
              <a:solidFill>
                <a:srgbClr val="0055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85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user15\Desktop\GKD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218662"/>
            <a:ext cx="2971800" cy="513969"/>
          </a:xfrm>
          <a:prstGeom prst="rect">
            <a:avLst/>
          </a:prstGeom>
          <a:noFill/>
        </p:spPr>
      </p:pic>
      <p:pic>
        <p:nvPicPr>
          <p:cNvPr id="32776" name="Picture 8" descr="Z:\08_Gavekal\Redesign2013-14\QSCB cover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" y="1104"/>
            <a:ext cx="10692406" cy="75590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7404100" y="199231"/>
            <a:ext cx="3124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Z:\08_Gavekal\Redesign2013-14\logos\logo_research.em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8900" y="199231"/>
            <a:ext cx="2743200" cy="475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8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Z:\08_Gavekal\Redesign2013-14\QSCB back cover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" y="1104"/>
            <a:ext cx="10692406" cy="7559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8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3200A0C7-4D8A-44B3-A008-0B234E501393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Growth &amp; Markets Monthly</a:t>
            </a:r>
          </a:p>
          <a:p>
            <a:pPr>
              <a:defRPr/>
            </a:pPr>
            <a:r>
              <a:rPr lang="en-US" dirty="0" smtClean="0"/>
              <a:t>August 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4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F8806774-D952-4C55-96A7-EA7F4A08A101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Growth indicators – things are looking up for the second half of the year</a:t>
            </a:r>
            <a:endParaRPr lang="en-US" dirty="0"/>
          </a:p>
        </p:txBody>
      </p:sp>
      <p:graphicFrame>
        <p:nvGraphicFramePr>
          <p:cNvPr id="778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32634"/>
              </p:ext>
            </p:extLst>
          </p:nvPr>
        </p:nvGraphicFramePr>
        <p:xfrm>
          <a:off x="385199" y="826738"/>
          <a:ext cx="4876340" cy="28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9" y="826738"/>
                        <a:ext cx="4876340" cy="285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8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26365"/>
              </p:ext>
            </p:extLst>
          </p:nvPr>
        </p:nvGraphicFramePr>
        <p:xfrm>
          <a:off x="5420411" y="3808654"/>
          <a:ext cx="4877101" cy="286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411" y="3808654"/>
                        <a:ext cx="4877101" cy="2865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91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60228"/>
              </p:ext>
            </p:extLst>
          </p:nvPr>
        </p:nvGraphicFramePr>
        <p:xfrm>
          <a:off x="5410801" y="813690"/>
          <a:ext cx="4886712" cy="286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1" y="813690"/>
                        <a:ext cx="4886712" cy="2867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48" name="Object 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44159"/>
              </p:ext>
            </p:extLst>
          </p:nvPr>
        </p:nvGraphicFramePr>
        <p:xfrm>
          <a:off x="385200" y="3807270"/>
          <a:ext cx="4893802" cy="284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3807270"/>
                        <a:ext cx="4893802" cy="2847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74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23B42A8D-9B83-427D-A770-0A5572972BA8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Risk indicators (1) – mixed, but risk appetite appears to have weakened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75824"/>
              </p:ext>
            </p:extLst>
          </p:nvPr>
        </p:nvGraphicFramePr>
        <p:xfrm>
          <a:off x="5410800" y="3804026"/>
          <a:ext cx="4895999" cy="28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0" y="3804026"/>
                        <a:ext cx="4895999" cy="287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94959"/>
              </p:ext>
            </p:extLst>
          </p:nvPr>
        </p:nvGraphicFramePr>
        <p:xfrm>
          <a:off x="385199" y="806400"/>
          <a:ext cx="4895851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9" y="806400"/>
                        <a:ext cx="4895851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99447"/>
              </p:ext>
            </p:extLst>
          </p:nvPr>
        </p:nvGraphicFramePr>
        <p:xfrm>
          <a:off x="385199" y="3799831"/>
          <a:ext cx="4895851" cy="28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9" y="3799831"/>
                        <a:ext cx="4895851" cy="28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44787"/>
              </p:ext>
            </p:extLst>
          </p:nvPr>
        </p:nvGraphicFramePr>
        <p:xfrm>
          <a:off x="5410801" y="804674"/>
          <a:ext cx="4895998" cy="287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1" y="804674"/>
                        <a:ext cx="4895998" cy="2876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58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23B42A8D-9B83-427D-A770-0A5572972BA8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Risk indicators (2) – still low, but junk spread widening is ominous</a:t>
            </a:r>
            <a:endParaRPr lang="en-US" dirty="0"/>
          </a:p>
        </p:txBody>
      </p:sp>
      <p:graphicFrame>
        <p:nvGraphicFramePr>
          <p:cNvPr id="79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87226"/>
              </p:ext>
            </p:extLst>
          </p:nvPr>
        </p:nvGraphicFramePr>
        <p:xfrm>
          <a:off x="385200" y="3799831"/>
          <a:ext cx="4895850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3799831"/>
                        <a:ext cx="4895850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76238"/>
              </p:ext>
            </p:extLst>
          </p:nvPr>
        </p:nvGraphicFramePr>
        <p:xfrm>
          <a:off x="5410801" y="3799831"/>
          <a:ext cx="4895998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1" y="3799831"/>
                        <a:ext cx="4895998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94932"/>
              </p:ext>
            </p:extLst>
          </p:nvPr>
        </p:nvGraphicFramePr>
        <p:xfrm>
          <a:off x="385200" y="806400"/>
          <a:ext cx="4895850" cy="28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806400"/>
                        <a:ext cx="4895850" cy="28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1282"/>
              </p:ext>
            </p:extLst>
          </p:nvPr>
        </p:nvGraphicFramePr>
        <p:xfrm>
          <a:off x="5410799" y="806401"/>
          <a:ext cx="4896000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799" y="806401"/>
                        <a:ext cx="4896000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96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297DA773-DB27-4BA6-8D3D-10E96B3B271C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Inflation – big pick-up in our diffusion index of CPI this month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99266"/>
              </p:ext>
            </p:extLst>
          </p:nvPr>
        </p:nvGraphicFramePr>
        <p:xfrm>
          <a:off x="385201" y="3799832"/>
          <a:ext cx="4895850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1" y="3799832"/>
                        <a:ext cx="4895850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44927"/>
              </p:ext>
            </p:extLst>
          </p:nvPr>
        </p:nvGraphicFramePr>
        <p:xfrm>
          <a:off x="5410799" y="3799832"/>
          <a:ext cx="4896001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799" y="3799832"/>
                        <a:ext cx="4896001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73140"/>
              </p:ext>
            </p:extLst>
          </p:nvPr>
        </p:nvGraphicFramePr>
        <p:xfrm>
          <a:off x="5429465" y="806398"/>
          <a:ext cx="4877335" cy="286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465" y="806398"/>
                        <a:ext cx="4877335" cy="2865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08327"/>
              </p:ext>
            </p:extLst>
          </p:nvPr>
        </p:nvGraphicFramePr>
        <p:xfrm>
          <a:off x="385200" y="812287"/>
          <a:ext cx="4895388" cy="286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812287"/>
                        <a:ext cx="4895388" cy="2860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86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2E3EE8ED-0DBA-45E7-97C7-FDA38621F68E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5472" y="150210"/>
            <a:ext cx="10115340" cy="430021"/>
          </a:xfrm>
        </p:spPr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Central banks – Fed plateauing, </a:t>
            </a:r>
            <a:r>
              <a:rPr lang="en-US" dirty="0" err="1" smtClean="0"/>
              <a:t>BoJ</a:t>
            </a:r>
            <a:r>
              <a:rPr lang="en-US" dirty="0" smtClean="0"/>
              <a:t> less aggressive, still waiting for ECB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656857"/>
              </p:ext>
            </p:extLst>
          </p:nvPr>
        </p:nvGraphicFramePr>
        <p:xfrm>
          <a:off x="385200" y="806400"/>
          <a:ext cx="4895849" cy="28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806400"/>
                        <a:ext cx="4895849" cy="28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293281"/>
              </p:ext>
            </p:extLst>
          </p:nvPr>
        </p:nvGraphicFramePr>
        <p:xfrm>
          <a:off x="5420987" y="806401"/>
          <a:ext cx="4885813" cy="28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987" y="806401"/>
                        <a:ext cx="4885813" cy="28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64277"/>
              </p:ext>
            </p:extLst>
          </p:nvPr>
        </p:nvGraphicFramePr>
        <p:xfrm>
          <a:off x="385200" y="3799832"/>
          <a:ext cx="4895849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3799832"/>
                        <a:ext cx="4895849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22085"/>
              </p:ext>
            </p:extLst>
          </p:nvPr>
        </p:nvGraphicFramePr>
        <p:xfrm>
          <a:off x="5402467" y="3801035"/>
          <a:ext cx="4897980" cy="288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467" y="3801035"/>
                        <a:ext cx="4897980" cy="2882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17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72FA309A-E6C2-4680-B11F-49C54893E86B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Currencies – euro and pound expensive, Asia looks strong</a:t>
            </a:r>
            <a:endParaRPr lang="en-US" dirty="0"/>
          </a:p>
        </p:txBody>
      </p:sp>
      <p:graphicFrame>
        <p:nvGraphicFramePr>
          <p:cNvPr id="829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2906"/>
              </p:ext>
            </p:extLst>
          </p:nvPr>
        </p:nvGraphicFramePr>
        <p:xfrm>
          <a:off x="5410801" y="819064"/>
          <a:ext cx="4891474" cy="285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1" y="819064"/>
                        <a:ext cx="4891474" cy="2857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76715"/>
              </p:ext>
            </p:extLst>
          </p:nvPr>
        </p:nvGraphicFramePr>
        <p:xfrm>
          <a:off x="385200" y="3809031"/>
          <a:ext cx="4884276" cy="286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3809031"/>
                        <a:ext cx="4884276" cy="2867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65268"/>
              </p:ext>
            </p:extLst>
          </p:nvPr>
        </p:nvGraphicFramePr>
        <p:xfrm>
          <a:off x="5397015" y="3809032"/>
          <a:ext cx="4926984" cy="289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015" y="3809032"/>
                        <a:ext cx="4926984" cy="289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208880"/>
              </p:ext>
            </p:extLst>
          </p:nvPr>
        </p:nvGraphicFramePr>
        <p:xfrm>
          <a:off x="385200" y="806400"/>
          <a:ext cx="4895850" cy="288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0" y="806400"/>
                        <a:ext cx="4895850" cy="2887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83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3508562F-2530-4680-A9B7-05831E9073D9}" type="slidenum">
              <a:rPr lang="en-US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tabLst>
                <a:tab pos="4518025" algn="l"/>
              </a:tabLst>
              <a:defRPr/>
            </a:pPr>
            <a:r>
              <a:rPr lang="en-US" dirty="0" smtClean="0"/>
              <a:t>Bonds – getting more expensive, especially in France</a:t>
            </a:r>
            <a:endParaRPr lang="en-US" dirty="0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419136"/>
              </p:ext>
            </p:extLst>
          </p:nvPr>
        </p:nvGraphicFramePr>
        <p:xfrm>
          <a:off x="5410801" y="3799831"/>
          <a:ext cx="4895998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Macrobond document" r:id="rId3" imgW="4716603" imgH="3535743" progId="Mbnd.mbnd">
                  <p:embed/>
                </p:oleObj>
              </mc:Choice>
              <mc:Fallback>
                <p:oleObj name="Macrobond document" r:id="rId3" imgW="4716603" imgH="3535743" progId="Mbnd.mbnd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1" y="3799831"/>
                        <a:ext cx="4895998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80228"/>
              </p:ext>
            </p:extLst>
          </p:nvPr>
        </p:nvGraphicFramePr>
        <p:xfrm>
          <a:off x="5410800" y="806400"/>
          <a:ext cx="4895999" cy="2848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Macrobond document" r:id="rId5" imgW="4716603" imgH="3535743" progId="Mbnd.mbnd">
                  <p:embed/>
                </p:oleObj>
              </mc:Choice>
              <mc:Fallback>
                <p:oleObj name="Macrobond document" r:id="rId5" imgW="4716603" imgH="3535743" progId="Mbnd.mbnd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800" y="806400"/>
                        <a:ext cx="4895999" cy="2848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81614"/>
              </p:ext>
            </p:extLst>
          </p:nvPr>
        </p:nvGraphicFramePr>
        <p:xfrm>
          <a:off x="385198" y="806400"/>
          <a:ext cx="4895851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Macrobond document" r:id="rId7" imgW="4716603" imgH="3535743" progId="Mbnd.mbnd">
                  <p:embed/>
                </p:oleObj>
              </mc:Choice>
              <mc:Fallback>
                <p:oleObj name="Macrobond document" r:id="rId7" imgW="4716603" imgH="3535743" progId="Mbnd.mbnd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8" y="806400"/>
                        <a:ext cx="4895851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64282"/>
              </p:ext>
            </p:extLst>
          </p:nvPr>
        </p:nvGraphicFramePr>
        <p:xfrm>
          <a:off x="385198" y="3799832"/>
          <a:ext cx="4895851" cy="28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Macrobond document" r:id="rId9" imgW="4716603" imgH="3535743" progId="Mbnd.mbnd">
                  <p:embed/>
                </p:oleObj>
              </mc:Choice>
              <mc:Fallback>
                <p:oleObj name="Macrobond document" r:id="rId9" imgW="4716603" imgH="3535743" progId="Mbnd.mbnd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8" y="3799832"/>
                        <a:ext cx="4895851" cy="2874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26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vekal Dragonomics_PPT theme 2014 v2">
  <a:themeElements>
    <a:clrScheme name="Dragonomics">
      <a:dk1>
        <a:srgbClr val="000000"/>
      </a:dk1>
      <a:lt1>
        <a:srgbClr val="FFFFFF"/>
      </a:lt1>
      <a:dk2>
        <a:srgbClr val="74A0D1"/>
      </a:dk2>
      <a:lt2>
        <a:srgbClr val="EAF2FA"/>
      </a:lt2>
      <a:accent1>
        <a:srgbClr val="808080"/>
      </a:accent1>
      <a:accent2>
        <a:srgbClr val="74A0D1"/>
      </a:accent2>
      <a:accent3>
        <a:srgbClr val="FFA500"/>
      </a:accent3>
      <a:accent4>
        <a:srgbClr val="1E336C"/>
      </a:accent4>
      <a:accent5>
        <a:srgbClr val="C2D5E7"/>
      </a:accent5>
      <a:accent6>
        <a:srgbClr val="C1001F"/>
      </a:accent6>
      <a:hlink>
        <a:srgbClr val="0000FF"/>
      </a:hlink>
      <a:folHlink>
        <a:srgbClr val="800080"/>
      </a:folHlink>
    </a:clrScheme>
    <a:fontScheme name="Custom 1">
      <a:majorFont>
        <a:latin typeface="Myriad Pro Light 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3ACC268-AC03-4361-AFE9-B6B6788FACFA}" vid="{B3A31C5B-2ED7-4450-A828-D574AAA462F9}"/>
    </a:ext>
  </a:extLst>
</a:theme>
</file>

<file path=ppt/theme/theme2.xml><?xml version="1.0" encoding="utf-8"?>
<a:theme xmlns:a="http://schemas.openxmlformats.org/drawingml/2006/main" name="1_Chart book back cover">
  <a:themeElements>
    <a:clrScheme name="Custom 1">
      <a:dk1>
        <a:sysClr val="windowText" lastClr="000000"/>
      </a:dk1>
      <a:lt1>
        <a:sysClr val="window" lastClr="FFFFFF"/>
      </a:lt1>
      <a:dk2>
        <a:srgbClr val="202F73"/>
      </a:dk2>
      <a:lt2>
        <a:srgbClr val="FFFFFF"/>
      </a:lt2>
      <a:accent1>
        <a:srgbClr val="EAF1F9"/>
      </a:accent1>
      <a:accent2>
        <a:srgbClr val="749ECE"/>
      </a:accent2>
      <a:accent3>
        <a:srgbClr val="0066A1"/>
      </a:accent3>
      <a:accent4>
        <a:srgbClr val="202F73"/>
      </a:accent4>
      <a:accent5>
        <a:srgbClr val="C2D6EB"/>
      </a:accent5>
      <a:accent6>
        <a:srgbClr val="C50019"/>
      </a:accent6>
      <a:hlink>
        <a:srgbClr val="0000FF"/>
      </a:hlink>
      <a:folHlink>
        <a:srgbClr val="800080"/>
      </a:folHlink>
    </a:clrScheme>
    <a:fontScheme name="Chart book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3ACC268-AC03-4361-AFE9-B6B6788FACFA}" vid="{5917F562-B9EB-4AE4-A00E-3D9540AF7294}"/>
    </a:ext>
  </a:extLst>
</a:theme>
</file>

<file path=ppt/theme/theme3.xml><?xml version="1.0" encoding="utf-8"?>
<a:theme xmlns:a="http://schemas.openxmlformats.org/drawingml/2006/main" name="Custom Design">
  <a:themeElements>
    <a:clrScheme name="Dragonomics">
      <a:dk1>
        <a:srgbClr val="000000"/>
      </a:dk1>
      <a:lt1>
        <a:srgbClr val="FFFFFF"/>
      </a:lt1>
      <a:dk2>
        <a:srgbClr val="74A0D1"/>
      </a:dk2>
      <a:lt2>
        <a:srgbClr val="EAF2FA"/>
      </a:lt2>
      <a:accent1>
        <a:srgbClr val="808080"/>
      </a:accent1>
      <a:accent2>
        <a:srgbClr val="74A0D1"/>
      </a:accent2>
      <a:accent3>
        <a:srgbClr val="FFA500"/>
      </a:accent3>
      <a:accent4>
        <a:srgbClr val="1E336C"/>
      </a:accent4>
      <a:accent5>
        <a:srgbClr val="C2D5E7"/>
      </a:accent5>
      <a:accent6>
        <a:srgbClr val="C10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73ACC268-AC03-4361-AFE9-B6B6788FACFA}" vid="{422A130A-8EE9-4179-87A2-F0B9584C64C5}"/>
    </a:ext>
  </a:extLst>
</a:theme>
</file>

<file path=ppt/theme/theme4.xml><?xml version="1.0" encoding="utf-8"?>
<a:theme xmlns:a="http://schemas.openxmlformats.org/drawingml/2006/main" name="1_Custom Design">
  <a:themeElements>
    <a:clrScheme name="Dragonomics">
      <a:dk1>
        <a:srgbClr val="000000"/>
      </a:dk1>
      <a:lt1>
        <a:srgbClr val="FFFFFF"/>
      </a:lt1>
      <a:dk2>
        <a:srgbClr val="74A0D1"/>
      </a:dk2>
      <a:lt2>
        <a:srgbClr val="EAF2FA"/>
      </a:lt2>
      <a:accent1>
        <a:srgbClr val="808080"/>
      </a:accent1>
      <a:accent2>
        <a:srgbClr val="74A0D1"/>
      </a:accent2>
      <a:accent3>
        <a:srgbClr val="FFA500"/>
      </a:accent3>
      <a:accent4>
        <a:srgbClr val="1E336C"/>
      </a:accent4>
      <a:accent5>
        <a:srgbClr val="C2D5E7"/>
      </a:accent5>
      <a:accent6>
        <a:srgbClr val="C10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73ACC268-AC03-4361-AFE9-B6B6788FACFA}" vid="{C1D77806-2EF0-417E-B91C-754EAA9BFB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12928</TotalTime>
  <Words>105</Words>
  <Application>Microsoft Macintosh PowerPoint</Application>
  <PresentationFormat>Personnalisé</PresentationFormat>
  <Paragraphs>17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Gavekal Dragonomics_PPT theme 2014 v2</vt:lpstr>
      <vt:lpstr>1_Chart book back cover</vt:lpstr>
      <vt:lpstr>Custom Design</vt:lpstr>
      <vt:lpstr>1_Custom Design</vt:lpstr>
      <vt:lpstr>Macrobond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Gave</dc:creator>
  <cp:lastModifiedBy>Emmanuelle Gave</cp:lastModifiedBy>
  <cp:revision>53</cp:revision>
  <dcterms:created xsi:type="dcterms:W3CDTF">2014-03-05T08:14:58Z</dcterms:created>
  <dcterms:modified xsi:type="dcterms:W3CDTF">2014-09-01T22:19:59Z</dcterms:modified>
</cp:coreProperties>
</file>